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8"/>
  </p:notesMasterIdLst>
  <p:handoutMasterIdLst>
    <p:handoutMasterId r:id="rId29"/>
  </p:handoutMasterIdLst>
  <p:sldIdLst>
    <p:sldId id="3825" r:id="rId5"/>
    <p:sldId id="3830" r:id="rId6"/>
    <p:sldId id="3831" r:id="rId7"/>
    <p:sldId id="3838" r:id="rId8"/>
    <p:sldId id="3833" r:id="rId9"/>
    <p:sldId id="3834" r:id="rId10"/>
    <p:sldId id="3840" r:id="rId11"/>
    <p:sldId id="3835" r:id="rId12"/>
    <p:sldId id="3841" r:id="rId13"/>
    <p:sldId id="3842" r:id="rId14"/>
    <p:sldId id="3844" r:id="rId15"/>
    <p:sldId id="3826" r:id="rId16"/>
    <p:sldId id="3845" r:id="rId17"/>
    <p:sldId id="3839" r:id="rId18"/>
    <p:sldId id="3828" r:id="rId19"/>
    <p:sldId id="3846" r:id="rId20"/>
    <p:sldId id="3832" r:id="rId21"/>
    <p:sldId id="3848" r:id="rId22"/>
    <p:sldId id="3847" r:id="rId23"/>
    <p:sldId id="3849" r:id="rId24"/>
    <p:sldId id="3850" r:id="rId25"/>
    <p:sldId id="3851" r:id="rId26"/>
    <p:sldId id="3852" r:id="rId2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75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378894-AA4E-4300-8B79-55F5F5C4F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3E08A5-F1BF-492B-BF27-BB8260ACC7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12843-E4DF-409D-B381-08D9B0CEB225}" type="datetime1">
              <a:rPr lang="es-ES" smtClean="0"/>
              <a:t>31/03/2022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E6C855-A4D1-4D71-9410-B35305EE8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E4332A-7340-4D24-9306-1D6B7E04D4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D9BAB-0E33-40C7-B758-E46852043F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872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A0D20-FBC3-42BB-85EB-DAC7A2C5FD7C}" type="datetime1">
              <a:rPr lang="es-ES" smtClean="0"/>
              <a:pPr/>
              <a:t>31/03/2022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06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Primera columna</a:t>
            </a:r>
          </a:p>
          <a:p>
            <a:r>
              <a:rPr lang="es-ES" dirty="0"/>
              <a:t>Estrés leve cuando íbamos por la autovía.</a:t>
            </a:r>
          </a:p>
          <a:p>
            <a:endParaRPr lang="es-ES" dirty="0"/>
          </a:p>
          <a:p>
            <a:r>
              <a:rPr lang="es-ES" dirty="0"/>
              <a:t>Segunda columna:</a:t>
            </a:r>
          </a:p>
          <a:p>
            <a:r>
              <a:rPr lang="es-ES" dirty="0"/>
              <a:t>Oportunidad de marcar un gol y marcan un gol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3879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84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de tamaño me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pequeñ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 con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/>
              <a:t>28/03/2022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/>
              <a:t>Reunión de seguimiento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/>
              <a:pPr rtl="0">
                <a:defRPr/>
              </a:pPr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ireframepro.mockflow.com/editor.jsp?editor=off&amp;perm=Owner&amp;projectid=MU6SvtRp4nb&amp;publicid=0c180a9501c243f6b85442ccd10c9bf0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ireframepro.mockflow.com/editor.jsp?editor=off&amp;perm=Owner&amp;projectid=MU6SvtRp4nb&amp;publicid=0c180a9501c243f6b85442ccd10c9bf0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s.ru.nl/~skoldijk/SWELL-KW/Dataset.html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Reunión Seguimiento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31/03/2022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34A7A-C947-4D86-AB5B-F4256B1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44B5F-E6E5-4479-8CFC-B9D3A9368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75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F4AA-FB29-CB6C-FB7A-72316C3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Experimentando con el algoritmo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5FE016-CAC8-FFFB-B3B9-D8D356F5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44124" cy="823912"/>
          </a:xfrm>
        </p:spPr>
        <p:txBody>
          <a:bodyPr/>
          <a:lstStyle/>
          <a:p>
            <a:r>
              <a:rPr lang="es-ES" dirty="0"/>
              <a:t>Sesión de conducción tranquila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6490BE-2ED6-4B21-59C1-A0847D6F2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Visión de un partido de fútbol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7609D2-13E0-2312-C474-6E3E52AF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CD4E291-E267-7AA1-522F-43B810C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CEB151-94B5-F603-0CE0-5DA64D56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11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57128ED-05F6-D142-E1E1-8D4EBD19BA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Haciendo una actividad de alto movimiento</a:t>
            </a:r>
          </a:p>
        </p:txBody>
      </p:sp>
      <p:pic>
        <p:nvPicPr>
          <p:cNvPr id="26" name="Marcador de contenido 25">
            <a:extLst>
              <a:ext uri="{FF2B5EF4-FFF2-40B4-BE49-F238E27FC236}">
                <a16:creationId xmlns:a16="http://schemas.microsoft.com/office/drawing/2014/main" id="{00AEC486-91A8-53A6-6D9A-2F5E38FD48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b="52128"/>
          <a:stretch/>
        </p:blipFill>
        <p:spPr>
          <a:xfrm>
            <a:off x="8001906" y="2671762"/>
            <a:ext cx="2041276" cy="248342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B661D10-EC46-BE80-97C5-23FEB1F71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48081" t="31858" r="29419"/>
          <a:stretch/>
        </p:blipFill>
        <p:spPr>
          <a:xfrm>
            <a:off x="1175766" y="2588418"/>
            <a:ext cx="2177034" cy="36845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112FC82-3F53-1090-3A32-9043903ACD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0" b="50747"/>
          <a:stretch/>
        </p:blipFill>
        <p:spPr>
          <a:xfrm>
            <a:off x="3971223" y="2671762"/>
            <a:ext cx="2057400" cy="283645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92C055F-1E2A-D93D-D762-2CDD5292CB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1"/>
          <a:stretch/>
        </p:blipFill>
        <p:spPr>
          <a:xfrm>
            <a:off x="5923203" y="2671762"/>
            <a:ext cx="2099199" cy="2836454"/>
          </a:xfrm>
          <a:prstGeom prst="rect">
            <a:avLst/>
          </a:prstGeom>
        </p:spPr>
      </p:pic>
      <p:sp>
        <p:nvSpPr>
          <p:cNvPr id="22" name="Marco 21">
            <a:extLst>
              <a:ext uri="{FF2B5EF4-FFF2-40B4-BE49-F238E27FC236}">
                <a16:creationId xmlns:a16="http://schemas.microsoft.com/office/drawing/2014/main" id="{C07A0D43-D5A6-26D4-8F20-2CFFAE93FC8E}"/>
              </a:ext>
            </a:extLst>
          </p:cNvPr>
          <p:cNvSpPr/>
          <p:nvPr/>
        </p:nvSpPr>
        <p:spPr>
          <a:xfrm>
            <a:off x="6049926" y="3508744"/>
            <a:ext cx="1930677" cy="595423"/>
          </a:xfrm>
          <a:prstGeom prst="frame">
            <a:avLst>
              <a:gd name="adj1" fmla="val 3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Marco 23">
            <a:extLst>
              <a:ext uri="{FF2B5EF4-FFF2-40B4-BE49-F238E27FC236}">
                <a16:creationId xmlns:a16="http://schemas.microsoft.com/office/drawing/2014/main" id="{FF40E78B-234E-269D-82C7-8815AE7C3786}"/>
              </a:ext>
            </a:extLst>
          </p:cNvPr>
          <p:cNvSpPr/>
          <p:nvPr/>
        </p:nvSpPr>
        <p:spPr>
          <a:xfrm>
            <a:off x="1213363" y="3806455"/>
            <a:ext cx="2160740" cy="1881964"/>
          </a:xfrm>
          <a:prstGeom prst="frame">
            <a:avLst>
              <a:gd name="adj1" fmla="val 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CF3B821-C259-966F-DF4F-48981A439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16"/>
          <a:stretch/>
        </p:blipFill>
        <p:spPr>
          <a:xfrm>
            <a:off x="10002799" y="2928834"/>
            <a:ext cx="2026870" cy="15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41F0-FED3-4CE1-AD1A-919971E1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Aplicación Móvil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C073D7-FAF1-44D8-947D-60C64D678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121159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E032-B8AB-84B0-EDFC-A11A60A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12" y="375758"/>
            <a:ext cx="4984118" cy="799140"/>
          </a:xfrm>
        </p:spPr>
        <p:txBody>
          <a:bodyPr/>
          <a:lstStyle/>
          <a:p>
            <a:r>
              <a:rPr lang="es-ES" dirty="0"/>
              <a:t>Mockup App Android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BD8176-9FAA-3287-38AE-D353BE67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DDF40C-0DF5-DF49-509A-EF250840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4B2BB-D672-92F9-D7F9-94E2FF82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13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 descr="Diagrama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AEF96019-6A42-C550-D77B-3692564D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68" y="21661"/>
            <a:ext cx="4412513" cy="70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1BA19-B5C3-793D-B387-A03939D3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s-ES" dirty="0"/>
              <a:t>Novedades</a:t>
            </a:r>
          </a:p>
        </p:txBody>
      </p:sp>
      <p:pic>
        <p:nvPicPr>
          <p:cNvPr id="8" name="demo">
            <a:hlinkClick r:id="" action="ppaction://media"/>
            <a:extLst>
              <a:ext uri="{FF2B5EF4-FFF2-40B4-BE49-F238E27FC236}">
                <a16:creationId xmlns:a16="http://schemas.microsoft.com/office/drawing/2014/main" id="{0A6C6B26-B3E4-D2D0-C7EE-555350812D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0"/>
                    <p14:bmk name="Marcador 2" time="5242.4228"/>
                    <p14:bmk name="Marcador 3" time="29147.8709"/>
                    <p14:bmk name="Marcador 4" time="33970.8999"/>
                    <p14:bmk name="Marcador 5" time="44246.048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8232" y="261558"/>
            <a:ext cx="2743200" cy="609479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22D8A9-303D-6475-D954-84C2097F6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35370"/>
            <a:ext cx="4806100" cy="46336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Opción de recuperación de contraseña.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Detección de conexión con reloj.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Feedback</a:t>
            </a:r>
            <a:r>
              <a:rPr lang="es-ES" sz="2400" dirty="0"/>
              <a:t> al usuario mejorado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Accesibilidad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/>
              <a:t>Tamaño de letra variable (en función de los ajustes del teléfono)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err="1"/>
              <a:t>TalkBack</a:t>
            </a:r>
            <a:endParaRPr lang="es-ES" sz="220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F95C51-88BE-163A-161A-E6227A2F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F6BF1C-D9AC-112A-A937-10914E0E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AB2FF2-2911-4E34-1792-CEB1AE6D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14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C93DE84-5E39-C5F4-7C54-780D2876D3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827" b="63490"/>
          <a:stretch/>
        </p:blipFill>
        <p:spPr>
          <a:xfrm>
            <a:off x="9679444" y="1374101"/>
            <a:ext cx="2428664" cy="1116294"/>
          </a:xfrm>
          <a:prstGeom prst="rect">
            <a:avLst/>
          </a:prstGeom>
        </p:spPr>
      </p:pic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26D9D3D8-39EA-D8F4-E0A6-90BB53F26161}"/>
              </a:ext>
            </a:extLst>
          </p:cNvPr>
          <p:cNvCxnSpPr>
            <a:endCxn id="10" idx="2"/>
          </p:cNvCxnSpPr>
          <p:nvPr/>
        </p:nvCxnSpPr>
        <p:spPr>
          <a:xfrm flipV="1">
            <a:off x="9641432" y="2490395"/>
            <a:ext cx="1252344" cy="818559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A0E1A2-8DA1-686F-8EC0-08809EBC7843}"/>
              </a:ext>
            </a:extLst>
          </p:cNvPr>
          <p:cNvSpPr txBox="1"/>
          <p:nvPr/>
        </p:nvSpPr>
        <p:spPr>
          <a:xfrm>
            <a:off x="10154298" y="3041842"/>
            <a:ext cx="150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Cuando está el reloj conectado</a:t>
            </a:r>
          </a:p>
        </p:txBody>
      </p:sp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D39CFB1-F064-F133-85B6-35F134FA8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740"/>
          <a:stretch/>
        </p:blipFill>
        <p:spPr>
          <a:xfrm>
            <a:off x="9679444" y="4969410"/>
            <a:ext cx="2478124" cy="818559"/>
          </a:xfrm>
          <a:prstGeom prst="rect">
            <a:avLst/>
          </a:prstGeo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D534DCA-02F3-47B8-7AC3-2B00A6BB46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164"/>
          <a:stretch/>
        </p:blipFill>
        <p:spPr>
          <a:xfrm>
            <a:off x="9662955" y="4226443"/>
            <a:ext cx="2453192" cy="7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50546-F1ED-41F2-AC6A-83E158BE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Aplicación Reloj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4B3CEB-F653-43AB-859E-E2A3445F0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Wear</a:t>
            </a:r>
            <a:r>
              <a:rPr lang="es-ES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77629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E032-B8AB-84B0-EDFC-A11A60A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80281" cy="799140"/>
          </a:xfrm>
        </p:spPr>
        <p:txBody>
          <a:bodyPr>
            <a:normAutofit/>
          </a:bodyPr>
          <a:lstStyle/>
          <a:p>
            <a:r>
              <a:rPr lang="es-ES" dirty="0"/>
              <a:t>Mockup App </a:t>
            </a:r>
            <a:r>
              <a:rPr lang="es-ES" dirty="0" err="1"/>
              <a:t>WearOS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BD8176-9FAA-3287-38AE-D353BE67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DDF40C-0DF5-DF49-509A-EF250840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4B2BB-D672-92F9-D7F9-94E2FF82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16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>
            <a:hlinkClick r:id="rId2"/>
            <a:extLst>
              <a:ext uri="{FF2B5EF4-FFF2-40B4-BE49-F238E27FC236}">
                <a16:creationId xmlns:a16="http://schemas.microsoft.com/office/drawing/2014/main" id="{0AD6D512-DA7E-F958-7F07-D31D0CDF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89428" y="722380"/>
            <a:ext cx="7913520" cy="56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F6C89-BA72-40D8-AA20-FCA0F515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Backend</a:t>
            </a:r>
            <a:r>
              <a:rPr lang="es-ES" dirty="0"/>
              <a:t> &amp; </a:t>
            </a:r>
            <a:r>
              <a:rPr lang="es-ES" dirty="0" err="1"/>
              <a:t>Frontend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12B12F-4751-4605-8006-5342EF491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Ruby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Rails</a:t>
            </a:r>
            <a:r>
              <a:rPr lang="es-ES" dirty="0"/>
              <a:t> &amp; </a:t>
            </a:r>
            <a:r>
              <a:rPr lang="es-ES" dirty="0" err="1"/>
              <a:t>Pyhton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08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D21196A1-C0DB-59BE-4A4D-893380E9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675"/>
            <a:ext cx="5157787" cy="823912"/>
          </a:xfrm>
        </p:spPr>
        <p:txBody>
          <a:bodyPr/>
          <a:lstStyle/>
          <a:p>
            <a:r>
              <a:rPr lang="es-ES" dirty="0"/>
              <a:t>Formulario para Añadir Usuario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7141A095-A31B-2F7F-F960-4BB6A76E1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378675"/>
            <a:ext cx="5183188" cy="823912"/>
          </a:xfrm>
        </p:spPr>
        <p:txBody>
          <a:bodyPr/>
          <a:lstStyle/>
          <a:p>
            <a:r>
              <a:rPr lang="es-ES" dirty="0"/>
              <a:t>Formulario para Editar Usuario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68B26108-4E2E-C0C7-ECF1-9ABEC1499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6500" y="4531737"/>
            <a:ext cx="5183188" cy="1603249"/>
          </a:xfrm>
        </p:spPr>
        <p:txBody>
          <a:bodyPr>
            <a:normAutofit/>
          </a:bodyPr>
          <a:lstStyle/>
          <a:p>
            <a:r>
              <a:rPr lang="es-ES" sz="1800" dirty="0"/>
              <a:t>Al editar un usuario, se enviará un Correo-E confirmándole los cambios en sus datos.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117A05-5DCC-CDA1-4778-6AD706AC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C51C61-3F64-B886-681B-21DD86B3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E988D9-648A-96BE-B7A6-EB9D4276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18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" name="Marcador de contenido 21">
            <a:extLst>
              <a:ext uri="{FF2B5EF4-FFF2-40B4-BE49-F238E27FC236}">
                <a16:creationId xmlns:a16="http://schemas.microsoft.com/office/drawing/2014/main" id="{29DEA5E8-2BA8-4394-46BB-36803150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302843"/>
            <a:ext cx="5157787" cy="3175731"/>
          </a:xfrm>
          <a:prstGeom prst="rect">
            <a:avLst/>
          </a:prstGeom>
        </p:spPr>
      </p:pic>
      <p:pic>
        <p:nvPicPr>
          <p:cNvPr id="29" name="Marcador de contenido 21">
            <a:extLst>
              <a:ext uri="{FF2B5EF4-FFF2-40B4-BE49-F238E27FC236}">
                <a16:creationId xmlns:a16="http://schemas.microsoft.com/office/drawing/2014/main" id="{3F5E7CC2-7F1C-875B-D027-B1DEE929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1301" y="1302842"/>
            <a:ext cx="4884040" cy="3175731"/>
          </a:xfrm>
          <a:prstGeom prst="rect">
            <a:avLst/>
          </a:prstGeom>
        </p:spPr>
      </p:pic>
      <p:sp>
        <p:nvSpPr>
          <p:cNvPr id="32" name="Marcador de contenido 19">
            <a:extLst>
              <a:ext uri="{FF2B5EF4-FFF2-40B4-BE49-F238E27FC236}">
                <a16:creationId xmlns:a16="http://schemas.microsoft.com/office/drawing/2014/main" id="{AF5F1EAB-5343-2118-DADA-C748765B4A72}"/>
              </a:ext>
            </a:extLst>
          </p:cNvPr>
          <p:cNvSpPr txBox="1">
            <a:spLocks/>
          </p:cNvSpPr>
          <p:nvPr/>
        </p:nvSpPr>
        <p:spPr>
          <a:xfrm>
            <a:off x="989012" y="4630974"/>
            <a:ext cx="5183188" cy="160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/>
              <a:t>Cambio de Nombre de Usuario a Correo-E</a:t>
            </a:r>
          </a:p>
          <a:p>
            <a:r>
              <a:rPr lang="es-ES" sz="1800"/>
              <a:t>Cuando se confirma, se envía un email al usuario con sus datos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6028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767B9E0A-1C56-4B25-BE8D-20F4DD54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Envío de correos electrónicos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087289C-5500-DBA0-83E4-8AAEE9E6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Nueva cuenta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17FC18D4-B0C1-2DFD-478D-D09E2A2ADF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44021"/>
            <a:ext cx="3292475" cy="2606695"/>
          </a:xfr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535A53-94D8-4F3B-669C-4D4E8CADB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Edición de datos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7B0886D6-5E57-5813-AA3B-729AF03FCE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452938" y="2998915"/>
            <a:ext cx="3292475" cy="2696907"/>
          </a:xfr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4EFAFE-6CB3-6CFB-22F4-4882E0D9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CBD483-B2E5-836E-45DC-8B042D4B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015B65-1D50-904B-B120-EF3EC4F1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19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831512D-0A01-2B21-F55F-559D854DB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Recuperación de contraseña</a:t>
            </a:r>
          </a:p>
        </p:txBody>
      </p:sp>
      <p:pic>
        <p:nvPicPr>
          <p:cNvPr id="21" name="Marcador de contenido 20">
            <a:extLst>
              <a:ext uri="{FF2B5EF4-FFF2-40B4-BE49-F238E27FC236}">
                <a16:creationId xmlns:a16="http://schemas.microsoft.com/office/drawing/2014/main" id="{CD17FD5F-EAD1-795F-CAD3-F0A7DDADA8D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064500" y="3249877"/>
            <a:ext cx="3292475" cy="2194983"/>
          </a:xfrm>
        </p:spPr>
      </p:pic>
    </p:spTree>
    <p:extLst>
      <p:ext uri="{BB962C8B-B14F-4D97-AF65-F5344CB8AC3E}">
        <p14:creationId xmlns:p14="http://schemas.microsoft.com/office/powerpoint/2010/main" val="148039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FCF1F-C72C-45C5-A357-220BF82C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F97ECA-45C1-4ACC-AC39-5F9D4F5D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538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F3643ECF-7F5C-F263-E6BD-9D2F46F3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6"/>
            <a:ext cx="10515600" cy="722312"/>
          </a:xfrm>
        </p:spPr>
        <p:txBody>
          <a:bodyPr/>
          <a:lstStyle/>
          <a:p>
            <a:r>
              <a:rPr lang="es-ES" dirty="0"/>
              <a:t>Página de actividades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E427C989-255A-25D7-FA85-745267FE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94" y="1087438"/>
            <a:ext cx="8056658" cy="4531870"/>
          </a:xfr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19AE25A-8345-B4FD-3B6E-776DE457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9EEB20-2454-5270-8605-3A4FD20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98C632-27D3-F983-53E8-2B223228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20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FC93425-4A23-2F35-F3FC-B05F6295CAA8}"/>
              </a:ext>
            </a:extLst>
          </p:cNvPr>
          <p:cNvSpPr txBox="1"/>
          <p:nvPr/>
        </p:nvSpPr>
        <p:spPr>
          <a:xfrm>
            <a:off x="8428437" y="1087438"/>
            <a:ext cx="3615069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Listado con indicador rojo de aquellas actividades que no han sido vistas aún.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eliminar una actividad.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Ordenado por fecha y hora descendente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65B83E-AD70-6084-F5A8-AE6899980819}"/>
              </a:ext>
            </a:extLst>
          </p:cNvPr>
          <p:cNvSpPr txBox="1"/>
          <p:nvPr/>
        </p:nvSpPr>
        <p:spPr>
          <a:xfrm>
            <a:off x="8428436" y="3244334"/>
            <a:ext cx="3615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dirty="0"/>
              <a:t>A MEJORAR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CEABEE-1D28-2A92-B5A2-BE4D399E20CA}"/>
              </a:ext>
            </a:extLst>
          </p:cNvPr>
          <p:cNvSpPr txBox="1"/>
          <p:nvPr/>
        </p:nvSpPr>
        <p:spPr>
          <a:xfrm>
            <a:off x="8330972" y="3612942"/>
            <a:ext cx="361506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Buscador por nombre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Filtros (fecha, hora)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Seccionado por meses, días, años (?)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Editar el nombre de una actividad</a:t>
            </a:r>
          </a:p>
        </p:txBody>
      </p:sp>
    </p:spTree>
    <p:extLst>
      <p:ext uri="{BB962C8B-B14F-4D97-AF65-F5344CB8AC3E}">
        <p14:creationId xmlns:p14="http://schemas.microsoft.com/office/powerpoint/2010/main" val="252715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7EF48-2D59-0BFD-4630-440879B0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3594"/>
          </a:xfrm>
        </p:spPr>
        <p:txBody>
          <a:bodyPr>
            <a:normAutofit/>
          </a:bodyPr>
          <a:lstStyle/>
          <a:p>
            <a:r>
              <a:rPr lang="es-ES" dirty="0"/>
              <a:t>Página de detalles de actividad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F04CCD-8624-0DD2-FC6F-19E57700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34250F-47BA-BFAC-3EF5-617D8DDD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0AA328-F5F4-A6BD-69DA-44E3C718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21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7EE2642-87AE-04C1-2B6E-DE825C0EB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697" y="1188720"/>
            <a:ext cx="5688298" cy="4968343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DC3009-6F9A-CD65-62EF-634821E3E141}"/>
              </a:ext>
            </a:extLst>
          </p:cNvPr>
          <p:cNvSpPr txBox="1"/>
          <p:nvPr/>
        </p:nvSpPr>
        <p:spPr>
          <a:xfrm>
            <a:off x="6877596" y="1188720"/>
            <a:ext cx="516591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Ejecución de script Python que determina para cada medición (periodo de 60 </a:t>
            </a:r>
            <a:r>
              <a:rPr lang="es-ES" dirty="0" err="1"/>
              <a:t>segs</a:t>
            </a:r>
            <a:r>
              <a:rPr lang="es-ES" dirty="0"/>
              <a:t>) el nivel de estrés.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Salida del script a HTML junto con el momento de la medición.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Inicio y Fin de la medición.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912484-712B-7947-2BFD-C866F987127B}"/>
              </a:ext>
            </a:extLst>
          </p:cNvPr>
          <p:cNvSpPr txBox="1"/>
          <p:nvPr/>
        </p:nvSpPr>
        <p:spPr>
          <a:xfrm>
            <a:off x="6877596" y="2965210"/>
            <a:ext cx="5079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dirty="0"/>
              <a:t>A MEJORAR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22DD26-14EE-7560-FAF4-A4CBB1E01CC5}"/>
              </a:ext>
            </a:extLst>
          </p:cNvPr>
          <p:cNvSpPr txBox="1"/>
          <p:nvPr/>
        </p:nvSpPr>
        <p:spPr>
          <a:xfrm>
            <a:off x="6877596" y="3334542"/>
            <a:ext cx="50790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Realizar bocetado de esta página por completo.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Mostrar la información a modo de línea del tiempo, junto con las etiquetas que marque el usuario</a:t>
            </a:r>
          </a:p>
        </p:txBody>
      </p:sp>
    </p:spTree>
    <p:extLst>
      <p:ext uri="{BB962C8B-B14F-4D97-AF65-F5344CB8AC3E}">
        <p14:creationId xmlns:p14="http://schemas.microsoft.com/office/powerpoint/2010/main" val="134070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ECC9C7-093B-A543-EF74-CF703300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553493A-B4AE-7ACE-C094-74C45126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2AF118-6EA0-4B3E-5542-51C30B7C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22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D7059A0-FA04-745D-656E-17646A6A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27" y="0"/>
            <a:ext cx="7960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07329-86E9-1498-61B3-280EF903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475174-276D-2E90-65BF-58F04535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59BC2-FF87-8338-BEC6-BA8C91D8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23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B565F7-C99D-93E1-B870-3827882E6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b="47694"/>
          <a:stretch/>
        </p:blipFill>
        <p:spPr>
          <a:xfrm>
            <a:off x="0" y="561703"/>
            <a:ext cx="8898721" cy="48267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DA2521-DAF2-E3E7-7E0A-91637912D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3" t="57590"/>
          <a:stretch/>
        </p:blipFill>
        <p:spPr>
          <a:xfrm>
            <a:off x="3749263" y="1717763"/>
            <a:ext cx="8302531" cy="377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8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FCE13-88DD-46F8-81E2-ABB0D44C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3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29D64B1-5D0D-4AE4-AB91-3232C67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20" name="Marcador de fecha 3">
            <a:extLst>
              <a:ext uri="{FF2B5EF4-FFF2-40B4-BE49-F238E27FC236}">
                <a16:creationId xmlns:a16="http://schemas.microsoft.com/office/drawing/2014/main" id="{7C0F3312-2E22-4674-A84A-D48FC57F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284C22A-91C3-D186-5F52-4A5CDB821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1780"/>
              </p:ext>
            </p:extLst>
          </p:nvPr>
        </p:nvGraphicFramePr>
        <p:xfrm>
          <a:off x="838200" y="719664"/>
          <a:ext cx="10515600" cy="469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1959269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61034900"/>
                    </a:ext>
                  </a:extLst>
                </a:gridCol>
              </a:tblGrid>
              <a:tr h="50772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AHORA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29027"/>
                  </a:ext>
                </a:extLst>
              </a:tr>
              <a:tr h="418458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29097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7F529755-B3CC-A7E6-E607-37F8CEA5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84" y="1334385"/>
            <a:ext cx="5121349" cy="40137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16A381-25AE-F85A-B563-0D6EC0FA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61566" y="1334385"/>
            <a:ext cx="5121349" cy="4013791"/>
          </a:xfrm>
          <a:prstGeom prst="rect">
            <a:avLst/>
          </a:prstGeom>
        </p:spPr>
      </p:pic>
      <p:sp>
        <p:nvSpPr>
          <p:cNvPr id="3" name="Marco 2">
            <a:extLst>
              <a:ext uri="{FF2B5EF4-FFF2-40B4-BE49-F238E27FC236}">
                <a16:creationId xmlns:a16="http://schemas.microsoft.com/office/drawing/2014/main" id="{6BEC8E63-F296-0887-C84B-29F67C1716B3}"/>
              </a:ext>
            </a:extLst>
          </p:cNvPr>
          <p:cNvSpPr/>
          <p:nvPr/>
        </p:nvSpPr>
        <p:spPr>
          <a:xfrm>
            <a:off x="1866014" y="1573619"/>
            <a:ext cx="1068572" cy="5316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Marco 11">
            <a:extLst>
              <a:ext uri="{FF2B5EF4-FFF2-40B4-BE49-F238E27FC236}">
                <a16:creationId xmlns:a16="http://schemas.microsoft.com/office/drawing/2014/main" id="{30000095-F04C-DF6B-FE6E-8601B6F4B7B8}"/>
              </a:ext>
            </a:extLst>
          </p:cNvPr>
          <p:cNvSpPr/>
          <p:nvPr/>
        </p:nvSpPr>
        <p:spPr>
          <a:xfrm>
            <a:off x="7542028" y="1446029"/>
            <a:ext cx="1068572" cy="5316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6462F2EC-0CC0-2A62-7D39-EF075EE22FD7}"/>
              </a:ext>
            </a:extLst>
          </p:cNvPr>
          <p:cNvSpPr/>
          <p:nvPr/>
        </p:nvSpPr>
        <p:spPr>
          <a:xfrm>
            <a:off x="1045535" y="2423070"/>
            <a:ext cx="1421218" cy="3260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10E881D4-2E7E-5DB5-F421-DAB5BBA9C438}"/>
              </a:ext>
            </a:extLst>
          </p:cNvPr>
          <p:cNvSpPr/>
          <p:nvPr/>
        </p:nvSpPr>
        <p:spPr>
          <a:xfrm>
            <a:off x="6259033" y="2341554"/>
            <a:ext cx="1421218" cy="3260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BC5F5-76F0-6B58-4000-B73B08AE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continuación…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CCB898-DED1-4CE6-9B75-979B0C4E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825C68-163A-61D3-E512-F7ECC629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D50447-D070-6811-8402-4E966596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4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3E1530-EBA0-A450-FF93-CEAED2DA3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Tabla para guardar el procesamiento de los datos obtenidos de una actividad concreta.</a:t>
            </a:r>
          </a:p>
          <a:p>
            <a:r>
              <a:rPr lang="es-ES" dirty="0"/>
              <a:t>Se procesarán cuando el usuario finalice la actividad.</a:t>
            </a:r>
          </a:p>
          <a:p>
            <a:r>
              <a:rPr lang="es-ES" dirty="0"/>
              <a:t>Adicionalmente, se podrá ver el procesamiento intermedio en tiempo real.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8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34A7A-C947-4D86-AB5B-F4256B1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Investigación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44B5F-E6E5-4479-8CFC-B9D3A9368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686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252A-26FF-4834-A69E-872D09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850" y="365125"/>
            <a:ext cx="4670245" cy="900149"/>
          </a:xfrm>
        </p:spPr>
        <p:txBody>
          <a:bodyPr/>
          <a:lstStyle/>
          <a:p>
            <a:pPr algn="ctr"/>
            <a:r>
              <a:rPr lang="es-ES" dirty="0"/>
              <a:t>Artículos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F9EBF7-AB5C-4BED-AD42-86626452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6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CB713A-B3BC-427C-9AF2-DCE73007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784" y="462062"/>
            <a:ext cx="3933227" cy="23626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992162-62F0-4EA8-BD3D-D7411F1B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3" b="9773"/>
          <a:stretch/>
        </p:blipFill>
        <p:spPr>
          <a:xfrm>
            <a:off x="1740104" y="2044913"/>
            <a:ext cx="3682591" cy="2390829"/>
          </a:xfrm>
          <a:prstGeom prst="rect">
            <a:avLst/>
          </a:prstGeom>
        </p:spPr>
      </p:pic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5BE622BD-B356-41F2-89BD-46ACFD7D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3E482684-407E-473F-94E8-149D14EE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FF12C1-B3E4-B1C1-13D7-0FE9B69E1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28"/>
          <a:stretch/>
        </p:blipFill>
        <p:spPr>
          <a:xfrm>
            <a:off x="3730666" y="3901653"/>
            <a:ext cx="3933227" cy="23998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808EC84-806D-B004-62F0-230775C1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24" y="2757294"/>
            <a:ext cx="3741076" cy="29642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BF8F71-E92E-9C9C-0D03-6521BB5B8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063" y="1225032"/>
            <a:ext cx="2870954" cy="29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252A-26FF-4834-A69E-872D0954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Conjunto de datos </a:t>
            </a:r>
            <a:r>
              <a:rPr lang="es-ES" dirty="0">
                <a:hlinkClick r:id="rId2"/>
              </a:rPr>
              <a:t>SWELL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77E5B6-5CD7-9CA0-B140-C63DF34DF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Detalles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8FD785-5B18-8CAB-67A7-3F1C0BEF79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Experimento </a:t>
            </a:r>
            <a:r>
              <a:rPr lang="es-ES" b="1" dirty="0"/>
              <a:t>con 25 sujetos que realizaban trabajos de oficina</a:t>
            </a:r>
            <a:r>
              <a:rPr lang="es-ES" dirty="0"/>
              <a:t>.</a:t>
            </a:r>
          </a:p>
          <a:p>
            <a:r>
              <a:rPr lang="es-ES" dirty="0"/>
              <a:t>Registraron la experiencia subjetiva de los sujetos sobre la carga de trabajo, el esfuerzo mental, la emoción y el estrés percibido.</a:t>
            </a:r>
          </a:p>
          <a:p>
            <a:r>
              <a:rPr lang="es-ES" dirty="0"/>
              <a:t>Registró varios datos, como, la expresión facial, las posturas corporales, la señal del ECG y la conductancia de la piel.</a:t>
            </a:r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5BE622BD-B356-41F2-89BD-46ACFD7D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3E482684-407E-473F-94E8-149D14EE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F9EBF7-AB5C-4BED-AD42-86626452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7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778A267-1802-37EC-9401-4AB3399BB5EB}"/>
              </a:ext>
            </a:extLst>
          </p:cNvPr>
          <p:cNvSpPr txBox="1">
            <a:spLocks/>
          </p:cNvSpPr>
          <p:nvPr/>
        </p:nvSpPr>
        <p:spPr>
          <a:xfrm>
            <a:off x="8060372" y="1769269"/>
            <a:ext cx="32918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Condiciones de trabajo</a:t>
            </a:r>
          </a:p>
        </p:txBody>
      </p:sp>
      <p:sp>
        <p:nvSpPr>
          <p:cNvPr id="19" name="Marcador de contenido 6">
            <a:extLst>
              <a:ext uri="{FF2B5EF4-FFF2-40B4-BE49-F238E27FC236}">
                <a16:creationId xmlns:a16="http://schemas.microsoft.com/office/drawing/2014/main" id="{B43A818E-4A66-AE3A-6E33-EA5B9D6B8168}"/>
              </a:ext>
            </a:extLst>
          </p:cNvPr>
          <p:cNvSpPr txBox="1">
            <a:spLocks/>
          </p:cNvSpPr>
          <p:nvPr/>
        </p:nvSpPr>
        <p:spPr>
          <a:xfrm>
            <a:off x="8060372" y="2593181"/>
            <a:ext cx="32918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s-ES" sz="1600" b="1" u="sng" dirty="0"/>
              <a:t>Sin estrés</a:t>
            </a:r>
            <a:r>
              <a:rPr lang="es-ES" sz="1600" dirty="0"/>
              <a:t>: se permite a los sujetos trabajar en las tareas </a:t>
            </a:r>
            <a:r>
              <a:rPr lang="es-ES" sz="1600" b="1" dirty="0"/>
              <a:t>todo el tiempo que necesiten </a:t>
            </a:r>
            <a:r>
              <a:rPr lang="es-ES" sz="1600" dirty="0"/>
              <a:t>durante un máximo de 45 minutos, pero </a:t>
            </a:r>
            <a:r>
              <a:rPr lang="es-ES" sz="1600" b="1" dirty="0"/>
              <a:t>no son conscientes de la duración máxima </a:t>
            </a:r>
            <a:r>
              <a:rPr lang="es-ES" sz="1600" dirty="0"/>
              <a:t>de sus tareas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b="1" u="sng" dirty="0"/>
              <a:t>Estrés</a:t>
            </a:r>
            <a:r>
              <a:rPr lang="es-ES" sz="1600" dirty="0"/>
              <a:t>: durante este tiempo, el </a:t>
            </a:r>
            <a:r>
              <a:rPr lang="es-ES" sz="1600" b="1" dirty="0"/>
              <a:t>tiempo</a:t>
            </a:r>
            <a:r>
              <a:rPr lang="es-ES" sz="1600" dirty="0"/>
              <a:t> para terminar la tarea </a:t>
            </a:r>
            <a:r>
              <a:rPr lang="es-ES" sz="1600" b="1" dirty="0"/>
              <a:t>se redujo a 2/3 del tiempo</a:t>
            </a:r>
            <a:r>
              <a:rPr lang="es-ES" sz="1600" dirty="0"/>
              <a:t> del que el participante tardó en condiciones normales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b="1" u="sng" dirty="0"/>
              <a:t>Interrupción (estrés leve)</a:t>
            </a:r>
            <a:r>
              <a:rPr lang="es-ES" sz="1600" u="sng" dirty="0"/>
              <a:t>: </a:t>
            </a:r>
            <a:r>
              <a:rPr lang="es-ES" sz="1600" dirty="0"/>
              <a:t>los participantes recibieron ocho correos electrónicos en medio de las tareas asignadas. Algunos correos electrónicos eran relevantes para sus tareas y se pedía a los participantes que realizaran acciones específicas, mientras que otros eran irrelevantes sus tareas.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s-ES" sz="1600" dirty="0"/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272AA014-8FBC-5BD8-2F6D-CCF32979C8A1}"/>
              </a:ext>
            </a:extLst>
          </p:cNvPr>
          <p:cNvSpPr txBox="1">
            <a:spLocks/>
          </p:cNvSpPr>
          <p:nvPr/>
        </p:nvSpPr>
        <p:spPr>
          <a:xfrm>
            <a:off x="4450080" y="1764507"/>
            <a:ext cx="32918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Modo de trabajo</a:t>
            </a:r>
          </a:p>
        </p:txBody>
      </p:sp>
      <p:sp>
        <p:nvSpPr>
          <p:cNvPr id="25" name="Marcador de contenido 12">
            <a:extLst>
              <a:ext uri="{FF2B5EF4-FFF2-40B4-BE49-F238E27FC236}">
                <a16:creationId xmlns:a16="http://schemas.microsoft.com/office/drawing/2014/main" id="{8A625558-7644-B2F5-3A34-3B33CAF988B4}"/>
              </a:ext>
            </a:extLst>
          </p:cNvPr>
          <p:cNvSpPr txBox="1">
            <a:spLocks/>
          </p:cNvSpPr>
          <p:nvPr/>
        </p:nvSpPr>
        <p:spPr>
          <a:xfrm>
            <a:off x="4450080" y="2588419"/>
            <a:ext cx="32918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b="1" dirty="0"/>
              <a:t>Realizaban un trabajo de oficina típico </a:t>
            </a:r>
            <a:r>
              <a:rPr lang="es-ES" dirty="0"/>
              <a:t>como escribir informes, hacer presentaciones, leer el correo electrónico y buscar información.</a:t>
            </a:r>
          </a:p>
          <a:p>
            <a:pPr algn="just"/>
            <a:r>
              <a:rPr lang="es-ES" dirty="0"/>
              <a:t>Se sometieron a los </a:t>
            </a:r>
            <a:r>
              <a:rPr lang="es-ES" b="1" dirty="0"/>
              <a:t>típicos factores de estrés laboral</a:t>
            </a:r>
            <a:r>
              <a:rPr lang="es-ES" dirty="0"/>
              <a:t>, como la recepción de interrupciones inesperadas por correo electrónico y la presión para terminar su trabajo a tiempo</a:t>
            </a:r>
          </a:p>
        </p:txBody>
      </p:sp>
    </p:spTree>
    <p:extLst>
      <p:ext uri="{BB962C8B-B14F-4D97-AF65-F5344CB8AC3E}">
        <p14:creationId xmlns:p14="http://schemas.microsoft.com/office/powerpoint/2010/main" val="297475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4BC50-220A-448A-A406-27A4116D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8" y="136525"/>
            <a:ext cx="10515600" cy="692815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(</a:t>
            </a:r>
            <a:r>
              <a:rPr lang="es-ES" dirty="0" err="1"/>
              <a:t>Features</a:t>
            </a:r>
            <a:r>
              <a:rPr lang="es-ES" dirty="0"/>
              <a:t>) que nos son relevantes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3E77CC-860D-4DD7-B18D-F49D1AE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8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9F6A8AD1-B54A-4585-ABB6-2D3F7DA3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defRPr/>
            </a:pPr>
            <a:fld id="{46C32A14-354E-4B38-9959-9014053A14E3}" type="datetime1">
              <a:rPr lang="es-ES" noProof="0" smtClean="0">
                <a:solidFill>
                  <a:prstClr val="black">
                    <a:tint val="75000"/>
                  </a:prstClr>
                </a:solidFill>
              </a:rPr>
              <a:t>31/03/2022</a:t>
            </a:fld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5BE99D7-76AE-4278-99AD-A480769E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defRPr/>
            </a:pPr>
            <a:r>
              <a:rPr lang="es-ES" noProof="0" dirty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D7E13E3-1FA6-56EB-7A0B-05F3905B9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24643"/>
              </p:ext>
            </p:extLst>
          </p:nvPr>
        </p:nvGraphicFramePr>
        <p:xfrm>
          <a:off x="192272" y="946297"/>
          <a:ext cx="11807456" cy="5376687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121196">
                  <a:extLst>
                    <a:ext uri="{9D8B030D-6E8A-4147-A177-3AD203B41FA5}">
                      <a16:colId xmlns:a16="http://schemas.microsoft.com/office/drawing/2014/main" val="2022930725"/>
                    </a:ext>
                  </a:extLst>
                </a:gridCol>
                <a:gridCol w="3749170">
                  <a:extLst>
                    <a:ext uri="{9D8B030D-6E8A-4147-A177-3AD203B41FA5}">
                      <a16:colId xmlns:a16="http://schemas.microsoft.com/office/drawing/2014/main" val="4105256593"/>
                    </a:ext>
                  </a:extLst>
                </a:gridCol>
                <a:gridCol w="2603783">
                  <a:extLst>
                    <a:ext uri="{9D8B030D-6E8A-4147-A177-3AD203B41FA5}">
                      <a16:colId xmlns:a16="http://schemas.microsoft.com/office/drawing/2014/main" val="3041306316"/>
                    </a:ext>
                  </a:extLst>
                </a:gridCol>
                <a:gridCol w="3333307">
                  <a:extLst>
                    <a:ext uri="{9D8B030D-6E8A-4147-A177-3AD203B41FA5}">
                      <a16:colId xmlns:a16="http://schemas.microsoft.com/office/drawing/2014/main" val="3104006779"/>
                    </a:ext>
                  </a:extLst>
                </a:gridCol>
              </a:tblGrid>
              <a:tr h="491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b="1" u="sng" kern="100" dirty="0">
                          <a:effectLst/>
                        </a:rPr>
                        <a:t>ABREVIATURA</a:t>
                      </a:r>
                      <a:endParaRPr lang="es-ES" sz="2000" b="1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b="1" u="sng" kern="100" dirty="0">
                          <a:effectLst/>
                        </a:rPr>
                        <a:t>DESCRIPCIÓN</a:t>
                      </a:r>
                      <a:endParaRPr lang="es-ES" sz="2000" b="1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b="1" u="sng" kern="100" dirty="0">
                          <a:effectLst/>
                        </a:rPr>
                        <a:t>ABREVIATURA</a:t>
                      </a:r>
                      <a:endParaRPr lang="es-ES" sz="2000" b="1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000" b="1" u="sng" kern="100" dirty="0">
                          <a:effectLst/>
                        </a:rPr>
                        <a:t>DESCRIPCIÓN</a:t>
                      </a:r>
                      <a:endParaRPr lang="es-ES" sz="2000" b="1" u="sng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9157598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MEAN_RR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Media de todos los intervalos RR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 dirty="0">
                          <a:effectLst/>
                        </a:rPr>
                        <a:t>SD1</a:t>
                      </a:r>
                      <a:endParaRPr lang="es-E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Descriptor del gráfico de Poincaré de la VFC (Var. </a:t>
                      </a:r>
                      <a:r>
                        <a:rPr lang="es-ES" sz="1400" kern="100" dirty="0" err="1">
                          <a:effectLst/>
                        </a:rPr>
                        <a:t>Frec</a:t>
                      </a:r>
                      <a:r>
                        <a:rPr lang="es-ES" sz="1400" kern="100" dirty="0">
                          <a:effectLst/>
                        </a:rPr>
                        <a:t>. </a:t>
                      </a:r>
                      <a:r>
                        <a:rPr lang="es-ES" sz="1400" kern="100" dirty="0" err="1">
                          <a:effectLst/>
                        </a:rPr>
                        <a:t>Card</a:t>
                      </a:r>
                      <a:r>
                        <a:rPr lang="es-ES" sz="1400" kern="100" dirty="0">
                          <a:effectLst/>
                        </a:rPr>
                        <a:t>.) a corto plazo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234423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MEDIAN_RR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Mediana de todos los intervalos RR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effectLst/>
                        </a:rPr>
                        <a:t>SD2</a:t>
                      </a:r>
                      <a:endParaRPr lang="es-E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Descriptor del diagrama de Poincaré del H a largo plazo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8055301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SDRR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Desviación estándar de los intervalos RR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i="1" kern="100" dirty="0">
                          <a:effectLst/>
                        </a:rPr>
                        <a:t>MEAN_REL_RR</a:t>
                      </a:r>
                      <a:endParaRPr lang="es-ES" sz="1600" b="1" i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Media de todos los intervalos RR relativos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4821196"/>
                  </a:ext>
                </a:extLst>
              </a:tr>
              <a:tr h="746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effectLst/>
                        </a:rPr>
                        <a:t>RMSSD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kern="100" dirty="0">
                          <a:effectLst/>
                        </a:rPr>
                        <a:t> Raíz cuadrada de la media de la suma de los cuadrados de la diferencia entre intervalos RR adyacentes.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i="1" kern="100" dirty="0">
                          <a:effectLst/>
                        </a:rPr>
                        <a:t>MEDIAN_REL_RR</a:t>
                      </a:r>
                      <a:endParaRPr lang="es-ES" sz="1600" b="1" i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Mediana de todos los intervalos RR relativos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4274603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SDSD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Desviación estándar de todo el intervalo de diferencias entre intervalos RR adyacentes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i="1" kern="100" dirty="0">
                          <a:effectLst/>
                        </a:rPr>
                        <a:t>SDRR_REL_RR</a:t>
                      </a:r>
                      <a:endParaRPr lang="es-ES" sz="1600" b="1" i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Desviación estándar de todo el intervalo RR relativo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993654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SDRR_RMSSD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Ratio (división) entre SDRR y RMSSD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i="1" kern="100" dirty="0">
                          <a:effectLst/>
                        </a:rPr>
                        <a:t>RMSSD_REL_RR</a:t>
                      </a:r>
                      <a:endParaRPr lang="es-ES" sz="1600" b="1" i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Raíz cuadrada de la media de la suma de los cuadrados de la diferencia entre el intervalo RR relativo adyacente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459141"/>
                  </a:ext>
                </a:extLst>
              </a:tr>
              <a:tr h="10071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HR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Frecuencia cardíaca (latidos por minuto)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i="1" kern="100" dirty="0">
                          <a:effectLst/>
                        </a:rPr>
                        <a:t>SDRR_RMSSD_REL_RR</a:t>
                      </a:r>
                      <a:endParaRPr lang="es-ES" sz="1600" b="1" i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Relación entre SDRR_REL _RR y RMSSD_REL_RR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477284"/>
                  </a:ext>
                </a:extLst>
              </a:tr>
              <a:tr h="491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</a:rPr>
                        <a:t>pNN50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kern="100" dirty="0">
                          <a:effectLst/>
                        </a:rPr>
                        <a:t> % de intervalos RR adyacentes que difieren en más de 50 ms</a:t>
                      </a:r>
                      <a:endParaRPr lang="es-E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 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 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463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8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A9C1-0AFA-0A0D-E21F-27CAC097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772559"/>
          </a:xfrm>
        </p:spPr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SciKit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 y </a:t>
            </a:r>
            <a:r>
              <a:rPr lang="es-ES" dirty="0" err="1"/>
              <a:t>HeartPy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AE30B8-63AD-149C-4DB3-DD60F09B8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4" y="1376916"/>
            <a:ext cx="10664455" cy="4359349"/>
          </a:xfrm>
        </p:spPr>
        <p:txBody>
          <a:bodyPr numCol="1">
            <a:normAutofit fontScale="92500" lnSpcReduction="20000"/>
          </a:bodyPr>
          <a:lstStyle/>
          <a:p>
            <a:r>
              <a:rPr lang="es-ES" sz="2400" b="1" dirty="0">
                <a:latin typeface="Avenir Next LT Pro (Cuerpo)"/>
              </a:rPr>
              <a:t>Aporte de funcionalidad </a:t>
            </a:r>
            <a:r>
              <a:rPr lang="es-ES" sz="2400" dirty="0">
                <a:latin typeface="Avenir Next LT Pro (Cuerpo)"/>
              </a:rPr>
              <a:t>en la librería </a:t>
            </a:r>
            <a:r>
              <a:rPr lang="es-ES" sz="2400" dirty="0" err="1">
                <a:latin typeface="Avenir Next LT Pro (Cuerpo)"/>
              </a:rPr>
              <a:t>HeartPy</a:t>
            </a:r>
            <a:r>
              <a:rPr lang="es-ES" sz="2400" dirty="0">
                <a:latin typeface="Avenir Next LT Pro (Cuerpo)"/>
              </a:rPr>
              <a:t> para el cálculo de algunas </a:t>
            </a:r>
            <a:r>
              <a:rPr lang="es-ES" sz="2400" dirty="0" err="1">
                <a:latin typeface="Avenir Next LT Pro (Cuerpo)"/>
              </a:rPr>
              <a:t>Features</a:t>
            </a:r>
            <a:r>
              <a:rPr lang="es-ES" sz="2400" dirty="0">
                <a:latin typeface="Avenir Next LT Pro (Cuerpo)"/>
              </a:rPr>
              <a:t> que necesitamos.</a:t>
            </a:r>
          </a:p>
          <a:p>
            <a:r>
              <a:rPr lang="es-ES" sz="2400" dirty="0">
                <a:latin typeface="Avenir Next LT Pro (Cuerpo)"/>
              </a:rPr>
              <a:t>Usaremos un algoritmo de clasificación basado en el de </a:t>
            </a:r>
            <a:r>
              <a:rPr lang="es-ES" sz="2400" b="1" i="1" dirty="0">
                <a:solidFill>
                  <a:srgbClr val="202122"/>
                </a:solidFill>
                <a:effectLst/>
                <a:latin typeface="Avenir Next LT Pro (Cuerpo)"/>
              </a:rPr>
              <a:t>k</a:t>
            </a:r>
            <a:r>
              <a:rPr lang="es-ES" sz="2400" b="1" i="0" dirty="0">
                <a:solidFill>
                  <a:srgbClr val="202122"/>
                </a:solidFill>
                <a:effectLst/>
                <a:latin typeface="Avenir Next LT Pro (Cuerpo)"/>
              </a:rPr>
              <a:t> vecinos más cercanos </a:t>
            </a:r>
            <a:r>
              <a:rPr lang="es-ES" sz="2400" i="0" dirty="0">
                <a:solidFill>
                  <a:srgbClr val="202122"/>
                </a:solidFill>
                <a:effectLst/>
                <a:latin typeface="Avenir Next LT Pro (Cuerpo)"/>
              </a:rPr>
              <a:t>(</a:t>
            </a:r>
            <a:r>
              <a:rPr lang="es-ES" sz="2400" b="0" i="0" dirty="0" err="1">
                <a:solidFill>
                  <a:srgbClr val="212529"/>
                </a:solidFill>
                <a:effectLst/>
                <a:latin typeface="Avenir Next LT Pro (Cuerpo)"/>
              </a:rPr>
              <a:t>KNeighborsClassifier</a:t>
            </a:r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)</a:t>
            </a:r>
          </a:p>
          <a:p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El conjunto de datos de entrenamiento posee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35 atributos (</a:t>
            </a:r>
            <a:r>
              <a:rPr lang="es-ES" sz="2400" b="1" dirty="0" err="1">
                <a:solidFill>
                  <a:srgbClr val="212529"/>
                </a:solidFill>
                <a:latin typeface="Avenir Next LT Pro (Cuerpo)"/>
              </a:rPr>
              <a:t>features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)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.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 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Estas son el conjunto de las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mediciones fisiológicas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, mediciones tomadas con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programas del ordenador 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que usaban los sujetos y mediciones de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expresión facial y corporal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.</a:t>
            </a:r>
          </a:p>
          <a:p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Como 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en nuestro estudio estamos usando únicamente mediciones fisiológicas,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reduciremos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 el </a:t>
            </a:r>
            <a:r>
              <a:rPr lang="es-ES" sz="2400" b="1" dirty="0">
                <a:solidFill>
                  <a:srgbClr val="212529"/>
                </a:solidFill>
                <a:latin typeface="Avenir Next LT Pro (Cuerpo)"/>
              </a:rPr>
              <a:t>número de atributos a 15</a:t>
            </a:r>
            <a:r>
              <a:rPr lang="es-ES" sz="2400" dirty="0">
                <a:solidFill>
                  <a:srgbClr val="212529"/>
                </a:solidFill>
                <a:latin typeface="Avenir Next LT Pro (Cuerpo)"/>
              </a:rPr>
              <a:t>.</a:t>
            </a:r>
          </a:p>
          <a:p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Entre las características seleccionadas que </a:t>
            </a:r>
            <a:r>
              <a:rPr lang="es-ES" sz="2400" b="1" i="0" dirty="0">
                <a:solidFill>
                  <a:srgbClr val="212529"/>
                </a:solidFill>
                <a:effectLst/>
                <a:latin typeface="Avenir Next LT Pro (Cuerpo)"/>
              </a:rPr>
              <a:t>tienen una correlación de Pearson positiva</a:t>
            </a:r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, estamos </a:t>
            </a:r>
            <a:r>
              <a:rPr lang="es-ES" sz="2400" b="1" i="0" dirty="0">
                <a:solidFill>
                  <a:srgbClr val="212529"/>
                </a:solidFill>
                <a:effectLst/>
                <a:latin typeface="Avenir Next LT Pro (Cuerpo)"/>
              </a:rPr>
              <a:t>usando 5 de las 7 </a:t>
            </a:r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que se seleccionan.</a:t>
            </a:r>
          </a:p>
          <a:p>
            <a:r>
              <a:rPr lang="es-ES" sz="2400" b="1" i="0" dirty="0">
                <a:solidFill>
                  <a:srgbClr val="212529"/>
                </a:solidFill>
                <a:effectLst/>
                <a:latin typeface="Avenir Next LT Pro (Cuerpo)"/>
              </a:rPr>
              <a:t>No hay </a:t>
            </a:r>
            <a:r>
              <a:rPr lang="es-ES" sz="2400" b="1" i="0" dirty="0" err="1">
                <a:solidFill>
                  <a:srgbClr val="212529"/>
                </a:solidFill>
                <a:effectLst/>
                <a:latin typeface="Avenir Next LT Pro (Cuerpo)"/>
              </a:rPr>
              <a:t>overfitting</a:t>
            </a:r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, para el conjunto de entrenamiento </a:t>
            </a:r>
            <a:r>
              <a:rPr lang="es-ES" sz="2400" b="1" i="0" dirty="0">
                <a:solidFill>
                  <a:srgbClr val="212529"/>
                </a:solidFill>
                <a:effectLst/>
                <a:latin typeface="Avenir Next LT Pro (Cuerpo)"/>
              </a:rPr>
              <a:t>predice al 100% </a:t>
            </a:r>
            <a:r>
              <a:rPr lang="es-ES" sz="2400" b="0" i="0" dirty="0">
                <a:solidFill>
                  <a:srgbClr val="212529"/>
                </a:solidFill>
                <a:effectLst/>
                <a:latin typeface="Avenir Next LT Pro (Cuerpo)"/>
              </a:rPr>
              <a:t>el conjunto de prueba dado con estos 15 atributos.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830F6-D09D-DFDB-06C3-BA95AD8D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28/03/2022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C7F452-8BE5-B950-12EB-835ECA2F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prstClr val="black">
                    <a:tint val="75000"/>
                  </a:prstClr>
                </a:solidFill>
              </a:rPr>
              <a:t>Reunión de seguimiento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BB5BE-BF2C-7FB0-0844-C4EC353C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9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667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5_TF78504181_Win32" id="{5D374B88-5411-4C44-829A-7183F655D19C}" vid="{6DABD57F-DD9C-4887-92D2-023DC65F0F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{8B4B852A-AD69-4030-9923-9A043C25E988}tf78504181_win32</Template>
  <TotalTime>0</TotalTime>
  <Words>1005</Words>
  <Application>Microsoft Office PowerPoint</Application>
  <PresentationFormat>Panorámica</PresentationFormat>
  <Paragraphs>169</Paragraphs>
  <Slides>23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Avenir Next LT Pro (Cuerpo)</vt:lpstr>
      <vt:lpstr>Calibri</vt:lpstr>
      <vt:lpstr>Tw Cen MT</vt:lpstr>
      <vt:lpstr>ShapesVTI</vt:lpstr>
      <vt:lpstr>Reunión Seguimiento</vt:lpstr>
      <vt:lpstr>Modelo de Datos</vt:lpstr>
      <vt:lpstr>Presentación de PowerPoint</vt:lpstr>
      <vt:lpstr>A continuación…</vt:lpstr>
      <vt:lpstr>Investigación</vt:lpstr>
      <vt:lpstr>Artículos</vt:lpstr>
      <vt:lpstr>Conjunto de datos SWELL</vt:lpstr>
      <vt:lpstr>Datos (Features) que nos son relevantes</vt:lpstr>
      <vt:lpstr>Integración SciKit Learn y HeartPy</vt:lpstr>
      <vt:lpstr>Experimentación</vt:lpstr>
      <vt:lpstr>Experimentando con el algoritmo</vt:lpstr>
      <vt:lpstr>Aplicación Móvil</vt:lpstr>
      <vt:lpstr>Mockup App Android</vt:lpstr>
      <vt:lpstr>Novedades</vt:lpstr>
      <vt:lpstr>Aplicación Reloj</vt:lpstr>
      <vt:lpstr>Mockup App WearOS</vt:lpstr>
      <vt:lpstr>Backend &amp; Frontend</vt:lpstr>
      <vt:lpstr>Presentación de PowerPoint</vt:lpstr>
      <vt:lpstr>Envío de correos electrónicos</vt:lpstr>
      <vt:lpstr>Página de actividades</vt:lpstr>
      <vt:lpstr>Página de detalles de actividad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Reunión Seguimiento</dc:title>
  <dc:creator>Víctor José Rubia López</dc:creator>
  <cp:lastModifiedBy>Víctor José Rubia López</cp:lastModifiedBy>
  <cp:revision>16</cp:revision>
  <dcterms:created xsi:type="dcterms:W3CDTF">2022-03-15T12:06:44Z</dcterms:created>
  <dcterms:modified xsi:type="dcterms:W3CDTF">2022-03-31T18:50:12Z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